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63"/>
  </p:notesMasterIdLst>
  <p:sldIdLst>
    <p:sldId id="256" r:id="rId2"/>
    <p:sldId id="269" r:id="rId3"/>
    <p:sldId id="257" r:id="rId4"/>
    <p:sldId id="258" r:id="rId5"/>
    <p:sldId id="259" r:id="rId6"/>
    <p:sldId id="260" r:id="rId7"/>
    <p:sldId id="263" r:id="rId8"/>
    <p:sldId id="261" r:id="rId9"/>
    <p:sldId id="271" r:id="rId10"/>
    <p:sldId id="262" r:id="rId11"/>
    <p:sldId id="264" r:id="rId12"/>
    <p:sldId id="265" r:id="rId13"/>
    <p:sldId id="266" r:id="rId14"/>
    <p:sldId id="270" r:id="rId15"/>
    <p:sldId id="267" r:id="rId16"/>
    <p:sldId id="268" r:id="rId17"/>
    <p:sldId id="272" r:id="rId18"/>
    <p:sldId id="273" r:id="rId19"/>
    <p:sldId id="325" r:id="rId20"/>
    <p:sldId id="275" r:id="rId21"/>
    <p:sldId id="274" r:id="rId22"/>
    <p:sldId id="276" r:id="rId23"/>
    <p:sldId id="279" r:id="rId24"/>
    <p:sldId id="278" r:id="rId25"/>
    <p:sldId id="280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81" r:id="rId37"/>
    <p:sldId id="293" r:id="rId38"/>
    <p:sldId id="294" r:id="rId39"/>
    <p:sldId id="295" r:id="rId40"/>
    <p:sldId id="297" r:id="rId41"/>
    <p:sldId id="298" r:id="rId42"/>
    <p:sldId id="299" r:id="rId43"/>
    <p:sldId id="313" r:id="rId44"/>
    <p:sldId id="302" r:id="rId45"/>
    <p:sldId id="296" r:id="rId46"/>
    <p:sldId id="300" r:id="rId47"/>
    <p:sldId id="312" r:id="rId48"/>
    <p:sldId id="310" r:id="rId49"/>
    <p:sldId id="305" r:id="rId50"/>
    <p:sldId id="309" r:id="rId51"/>
    <p:sldId id="319" r:id="rId52"/>
    <p:sldId id="308" r:id="rId53"/>
    <p:sldId id="320" r:id="rId54"/>
    <p:sldId id="324" r:id="rId55"/>
    <p:sldId id="307" r:id="rId56"/>
    <p:sldId id="321" r:id="rId57"/>
    <p:sldId id="304" r:id="rId58"/>
    <p:sldId id="323" r:id="rId59"/>
    <p:sldId id="303" r:id="rId60"/>
    <p:sldId id="314" r:id="rId61"/>
    <p:sldId id="301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78"/>
    <p:restoredTop sz="94558"/>
  </p:normalViewPr>
  <p:slideViewPr>
    <p:cSldViewPr snapToGrid="0" snapToObjects="1">
      <p:cViewPr>
        <p:scale>
          <a:sx n="112" d="100"/>
          <a:sy n="112" d="100"/>
        </p:scale>
        <p:origin x="864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Lots of good</a:t>
            </a:r>
            <a:r>
              <a:rPr lang="en-US" baseline="0"/>
              <a:t> data</a:t>
            </a:r>
            <a:r>
              <a:rPr lang="mr-IN" baseline="0"/>
              <a:t>…</a:t>
            </a:r>
            <a:r>
              <a:rPr lang="en-US" baseline="0"/>
              <a:t> but be skeptical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1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good</a:t>
            </a:r>
            <a:r>
              <a:rPr lang="en-US" baseline="0" dirty="0"/>
              <a:t> data</a:t>
            </a:r>
            <a:r>
              <a:rPr lang="mr-IN" baseline="0" dirty="0"/>
              <a:t>…</a:t>
            </a:r>
            <a:r>
              <a:rPr lang="en-US" baseline="0" dirty="0"/>
              <a:t> but be skeptical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9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Who’s behind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02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missing?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you view the underlying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2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.stlouisfed.org/" TargetMode="External"/><Relationship Id="rId2" Type="http://schemas.openxmlformats.org/officeDocument/2006/relationships/hyperlink" Target="https://data.census.gov/cedsc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s.gov/data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3.bp.blogspot.com/-GYU2sFeXdLI/UUy6NJq7UnI/AAAAAAAAABc/MP2sFUu46p8/s1600/matrix_style_by_he4rty-d39qszq.jpg">
            <a:extLst>
              <a:ext uri="{FF2B5EF4-FFF2-40B4-BE49-F238E27FC236}">
                <a16:creationId xmlns:a16="http://schemas.microsoft.com/office/drawing/2014/main" id="{61C39CB5-F18E-3A4B-974B-D6E89CB17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9814" y="27555"/>
            <a:ext cx="12143014" cy="683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highlight>
                  <a:srgbClr val="000000"/>
                </a:highlight>
              </a:rPr>
              <a:t>Class 3: Finding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/>
          </a:bodyPr>
          <a:lstStyle/>
          <a:p>
            <a:r>
              <a:rPr lang="en-US" b="1" dirty="0">
                <a:highlight>
                  <a:srgbClr val="000000"/>
                </a:highlight>
              </a:rPr>
              <a:t>Digital frameworks</a:t>
            </a:r>
          </a:p>
          <a:p>
            <a:r>
              <a:rPr lang="en-US" b="1" dirty="0">
                <a:highlight>
                  <a:srgbClr val="000000"/>
                </a:highlight>
              </a:rPr>
              <a:t>Northwestern University </a:t>
            </a:r>
            <a:r>
              <a:rPr lang="mr-IN" b="1" dirty="0">
                <a:highlight>
                  <a:srgbClr val="000000"/>
                </a:highlight>
              </a:rPr>
              <a:t>–</a:t>
            </a:r>
            <a:r>
              <a:rPr lang="en-US" b="1" dirty="0">
                <a:highlight>
                  <a:srgbClr val="000000"/>
                </a:highlight>
              </a:rPr>
              <a:t> Spring 2020</a:t>
            </a:r>
          </a:p>
          <a:p>
            <a:r>
              <a:rPr lang="en-US" dirty="0" err="1">
                <a:highlight>
                  <a:srgbClr val="000000"/>
                </a:highlight>
              </a:rPr>
              <a:t>Github.com</a:t>
            </a:r>
            <a:r>
              <a:rPr lang="en-US">
                <a:highlight>
                  <a:srgbClr val="000000"/>
                </a:highlight>
              </a:rPr>
              <a:t>/randyleonard99/digitalframeworks-spring2020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/>
              <a:t>What do reporters do when the shaking stops?</a:t>
            </a:r>
          </a:p>
        </p:txBody>
      </p:sp>
      <p:pic>
        <p:nvPicPr>
          <p:cNvPr id="4" name="Picture 3" descr="Screen Shot 2018-07-03 at 4.2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873"/>
            <a:ext cx="9144000" cy="52811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136900" y="1576873"/>
            <a:ext cx="7874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2900" y="4916973"/>
            <a:ext cx="1320800" cy="4043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0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7-03 at 4.2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" y="1600200"/>
            <a:ext cx="889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sp>
        <p:nvSpPr>
          <p:cNvPr id="7" name="Oval 6"/>
          <p:cNvSpPr/>
          <p:nvPr/>
        </p:nvSpPr>
        <p:spPr>
          <a:xfrm>
            <a:off x="971189" y="5564964"/>
            <a:ext cx="6544337" cy="5873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2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3" name="Picture 2" descr="Screen Shot 2018-07-03 at 4.2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998"/>
            <a:ext cx="9144000" cy="19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7" name="Picture 6" descr="Screen Shot 2018-07-03 at 4.3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48"/>
            <a:ext cx="9144000" cy="3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72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3" name="Picture 2" descr="Screen Shot 2018-07-03 at 4.35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45" y="1600200"/>
            <a:ext cx="6455420" cy="51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4" name="Picture 3" descr="Screen Shot 2018-07-03 at 4.31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6289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3" name="Picture 2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043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do we know where to turn?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have two VERY valuable assets</a:t>
            </a:r>
          </a:p>
        </p:txBody>
      </p:sp>
      <p:pic>
        <p:nvPicPr>
          <p:cNvPr id="5" name="Picture 4" descr="brain_in_prof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" y="2911546"/>
            <a:ext cx="4490986" cy="3946454"/>
          </a:xfrm>
          <a:prstGeom prst="rect">
            <a:avLst/>
          </a:prstGeom>
        </p:spPr>
      </p:pic>
      <p:pic>
        <p:nvPicPr>
          <p:cNvPr id="6" name="Picture 5" descr="download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4" y="3481376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3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7" name="Picture 6" descr="gov_log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583" y="1600200"/>
            <a:ext cx="5991178" cy="488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1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4746-4206-7A45-92F9-D825277D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8DFC-994A-7C43-9E32-1C5116622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Census Bureau </a:t>
            </a:r>
            <a:r>
              <a:rPr lang="en-US" sz="2000" dirty="0"/>
              <a:t>– population, race, socio-economic demographics, map shape files, data by various geographies</a:t>
            </a:r>
          </a:p>
          <a:p>
            <a:r>
              <a:rPr lang="en-US" sz="2000" dirty="0">
                <a:hlinkClick r:id="rId3"/>
              </a:rPr>
              <a:t>St. Louis Fed</a:t>
            </a:r>
            <a:r>
              <a:rPr lang="en-US" sz="2000" dirty="0"/>
              <a:t> – wide variety of economic data: GDP, time series of other data</a:t>
            </a:r>
          </a:p>
          <a:p>
            <a:r>
              <a:rPr lang="en-US" sz="2000" dirty="0">
                <a:hlinkClick r:id="rId4"/>
              </a:rPr>
              <a:t>Bureau of Labor Statistics</a:t>
            </a:r>
            <a:r>
              <a:rPr lang="en-US" sz="2000" dirty="0"/>
              <a:t> – Injuries, recent unemployment, inflation calculations, etc.</a:t>
            </a:r>
          </a:p>
          <a:p>
            <a:r>
              <a:rPr lang="en-US" sz="2000" dirty="0"/>
              <a:t>Inspectors General for each department, WARN notices, OMB, CBO</a:t>
            </a:r>
          </a:p>
          <a:p>
            <a:r>
              <a:rPr lang="en-US" sz="2000"/>
              <a:t>Congressional reports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711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4" name="Picture 3" descr="Screen Shot 2018-07-03 at 4.56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309"/>
            <a:ext cx="9144000" cy="43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33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3" name="Picture 2" descr="Screen Shot 2018-07-03 at 4.5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5952"/>
            <a:ext cx="9144000" cy="55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94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where to turn?</a:t>
            </a:r>
          </a:p>
        </p:txBody>
      </p:sp>
      <p:pic>
        <p:nvPicPr>
          <p:cNvPr id="5" name="Picture 4" descr="Screen Shot 2018-07-03 at 5.02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9" y="1742484"/>
            <a:ext cx="4674290" cy="4997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5E3FC-1C33-0049-B5ED-BC4FBA4D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761" y="1774796"/>
            <a:ext cx="3833418" cy="2466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D7BAF-233C-B34C-B60D-C87CF279A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759" y="4501537"/>
            <a:ext cx="3833419" cy="223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Non-profits (ProPublica, Pew, </a:t>
            </a:r>
            <a:r>
              <a:rPr lang="en-US" dirty="0" err="1"/>
              <a:t>OpenSecret</a:t>
            </a:r>
            <a:r>
              <a:rPr lang="en-US" dirty="0"/>
              <a:t>, GuideStar, National Conference of State Legislatures etc.)</a:t>
            </a:r>
          </a:p>
          <a:p>
            <a:r>
              <a:rPr lang="en-US" dirty="0"/>
              <a:t>Think tanks (Rand, Brookings, etc.)</a:t>
            </a:r>
          </a:p>
          <a:p>
            <a:r>
              <a:rPr lang="en-US" dirty="0"/>
              <a:t>Academics (CSIS, Harvard, etc.)</a:t>
            </a:r>
          </a:p>
          <a:p>
            <a:r>
              <a:rPr lang="en-US" dirty="0"/>
              <a:t>Congressional hearings</a:t>
            </a:r>
          </a:p>
          <a:p>
            <a:r>
              <a:rPr lang="en-US" dirty="0"/>
              <a:t>Third parties (FlightAware, </a:t>
            </a:r>
            <a:r>
              <a:rPr lang="en-US" dirty="0" err="1"/>
              <a:t>Cuebiq</a:t>
            </a:r>
            <a:r>
              <a:rPr lang="en-US" dirty="0"/>
              <a:t>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0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Reports</a:t>
            </a:r>
          </a:p>
          <a:p>
            <a:endParaRPr lang="en-US"/>
          </a:p>
        </p:txBody>
      </p:sp>
      <p:pic>
        <p:nvPicPr>
          <p:cNvPr id="4" name="Picture 3" descr="Screen Shot 2018-07-03 at 9.27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733" y="1453438"/>
            <a:ext cx="4314791" cy="5227975"/>
          </a:xfrm>
          <a:prstGeom prst="rect">
            <a:avLst/>
          </a:prstGeom>
        </p:spPr>
      </p:pic>
      <p:pic>
        <p:nvPicPr>
          <p:cNvPr id="5" name="Picture 4" descr="Screen Shot 2018-07-03 at 9.2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50151"/>
            <a:ext cx="3713516" cy="36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places to find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CRS – Nonpartisan research for Congress</a:t>
            </a:r>
          </a:p>
          <a:p>
            <a:endParaRPr lang="en-US"/>
          </a:p>
        </p:txBody>
      </p:sp>
      <p:pic>
        <p:nvPicPr>
          <p:cNvPr id="6" name="Picture 5" descr="Screen Shot 2018-07-03 at 9.40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940"/>
            <a:ext cx="9144000" cy="1816220"/>
          </a:xfrm>
          <a:prstGeom prst="rect">
            <a:avLst/>
          </a:prstGeom>
        </p:spPr>
      </p:pic>
      <p:pic>
        <p:nvPicPr>
          <p:cNvPr id="7" name="Picture 6" descr="Screen Shot 2018-07-03 at 9.40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51"/>
          <a:stretch/>
        </p:blipFill>
        <p:spPr>
          <a:xfrm>
            <a:off x="121607" y="4330852"/>
            <a:ext cx="3204079" cy="2426746"/>
          </a:xfrm>
          <a:prstGeom prst="rect">
            <a:avLst/>
          </a:prstGeom>
        </p:spPr>
      </p:pic>
      <p:pic>
        <p:nvPicPr>
          <p:cNvPr id="8" name="Picture 7" descr="Screen Shot 2018-07-03 at 9.41.1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37" y="4923356"/>
            <a:ext cx="5638509" cy="15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4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CSV: comma separated values</a:t>
            </a:r>
          </a:p>
          <a:p>
            <a:r>
              <a:rPr lang="en-US" dirty="0"/>
              <a:t>Very accessible for reporters</a:t>
            </a:r>
          </a:p>
          <a:p>
            <a:r>
              <a:rPr lang="en-US" dirty="0"/>
              <a:t>Readable in Excel, Tableau, R, Python, etc.</a:t>
            </a:r>
          </a:p>
        </p:txBody>
      </p:sp>
      <p:pic>
        <p:nvPicPr>
          <p:cNvPr id="4" name="Picture 3" descr="Screen Shot 2018-07-03 at 9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31" y="4161115"/>
            <a:ext cx="3751179" cy="2336800"/>
          </a:xfrm>
          <a:prstGeom prst="rect">
            <a:avLst/>
          </a:prstGeom>
        </p:spPr>
      </p:pic>
      <p:pic>
        <p:nvPicPr>
          <p:cNvPr id="5" name="Picture 4" descr="Screen Shot 2018-07-03 at 9.58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1115"/>
            <a:ext cx="47117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67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XML: </a:t>
            </a:r>
            <a:r>
              <a:rPr lang="en-US" dirty="0" err="1"/>
              <a:t>eXtensible</a:t>
            </a:r>
            <a:r>
              <a:rPr lang="en-US" dirty="0"/>
              <a:t> markup language</a:t>
            </a:r>
          </a:p>
          <a:p>
            <a:r>
              <a:rPr lang="en-US" dirty="0"/>
              <a:t>Human and machine readable</a:t>
            </a:r>
          </a:p>
          <a:p>
            <a:r>
              <a:rPr lang="en-US" dirty="0"/>
              <a:t>Available by API, site feeds</a:t>
            </a:r>
          </a:p>
        </p:txBody>
      </p:sp>
    </p:spTree>
    <p:extLst>
      <p:ext uri="{BB962C8B-B14F-4D97-AF65-F5344CB8AC3E}">
        <p14:creationId xmlns:p14="http://schemas.microsoft.com/office/powerpoint/2010/main" val="1402513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08 at 4.3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7776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4708" y="4281749"/>
            <a:ext cx="7122729" cy="1518908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  <a:alpha val="23000"/>
                </a:schemeClr>
              </a:gs>
              <a:gs pos="35000">
                <a:schemeClr val="accent5">
                  <a:tint val="37000"/>
                  <a:satMod val="300000"/>
                  <a:alpha val="23000"/>
                </a:schemeClr>
              </a:gs>
              <a:gs pos="100000">
                <a:schemeClr val="accent5">
                  <a:tint val="15000"/>
                  <a:satMod val="350000"/>
                  <a:alpha val="23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/>
              <a:t>For XML, sometimes it’s best to just convert to CSV</a:t>
            </a:r>
          </a:p>
        </p:txBody>
      </p:sp>
      <p:pic>
        <p:nvPicPr>
          <p:cNvPr id="4" name="Picture 3" descr="Screen Shot 2018-07-03 at 10.08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259" y="1600200"/>
            <a:ext cx="5083397" cy="503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u="sng"/>
              <a:t>Find data/have an idea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914471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JSON: JavaScript Object Notation</a:t>
            </a:r>
          </a:p>
          <a:p>
            <a:r>
              <a:rPr lang="en-US" dirty="0"/>
              <a:t>Comes from APIs, ready-to-use in JavaScript</a:t>
            </a:r>
          </a:p>
        </p:txBody>
      </p:sp>
      <p:pic>
        <p:nvPicPr>
          <p:cNvPr id="4" name="Picture 3" descr="Screen Shot 2018-07-03 at 10.14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39508"/>
            <a:ext cx="5918150" cy="35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16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Multiple JSON objects can be put together in an </a:t>
            </a:r>
            <a:r>
              <a:rPr lang="en-US" i="1"/>
              <a:t>array</a:t>
            </a:r>
            <a:r>
              <a:rPr lang="en-US"/>
              <a:t> (like rows in a spreadsheet)</a:t>
            </a:r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2" y="2868568"/>
            <a:ext cx="6585906" cy="39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94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182724" cy="4525963"/>
          </a:xfrm>
        </p:spPr>
        <p:txBody>
          <a:bodyPr/>
          <a:lstStyle/>
          <a:p>
            <a:r>
              <a:rPr lang="en-US"/>
              <a:t>And just like XML, you can convert these into CSVs, too</a:t>
            </a:r>
          </a:p>
        </p:txBody>
      </p:sp>
      <p:pic>
        <p:nvPicPr>
          <p:cNvPr id="5" name="Picture 4" descr="Screen Shot 2018-07-03 at 10.1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16" y="1833165"/>
            <a:ext cx="4929083" cy="446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93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 this =&gt; 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>
              <a:sym typeface="Wingdings"/>
            </a:endParaRPr>
          </a:p>
          <a:p>
            <a:r>
              <a:rPr lang="en-US">
                <a:sym typeface="Wingdings"/>
              </a:rPr>
              <a:t>Becomes this =&gt;</a:t>
            </a:r>
            <a:endParaRPr lang="en-US"/>
          </a:p>
        </p:txBody>
      </p:sp>
      <p:pic>
        <p:nvPicPr>
          <p:cNvPr id="5" name="Picture 4" descr="Screen Shot 2018-07-03 at 10.1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61" y="1416883"/>
            <a:ext cx="3920855" cy="2375069"/>
          </a:xfrm>
          <a:prstGeom prst="rect">
            <a:avLst/>
          </a:prstGeom>
        </p:spPr>
      </p:pic>
      <p:pic>
        <p:nvPicPr>
          <p:cNvPr id="4" name="Picture 3" descr="Screen Shot 2018-07-03 at 10.19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116" y="4786369"/>
            <a:ext cx="50038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7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HTML</a:t>
            </a:r>
          </a:p>
          <a:p>
            <a:r>
              <a:rPr lang="en-US"/>
              <a:t>If a download isn’t available, you can check to see if the data is on the web page itself</a:t>
            </a:r>
          </a:p>
        </p:txBody>
      </p:sp>
      <p:pic>
        <p:nvPicPr>
          <p:cNvPr id="7" name="Picture 6" descr="Screen Shot 2018-07-03 at 10.23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8" y="3410902"/>
            <a:ext cx="7310944" cy="344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HTML</a:t>
            </a:r>
          </a:p>
          <a:p>
            <a:r>
              <a:rPr lang="en-US"/>
              <a:t>If a download isn’t available, you can check to see if the data is on the web page itself</a:t>
            </a:r>
          </a:p>
        </p:txBody>
      </p:sp>
      <p:pic>
        <p:nvPicPr>
          <p:cNvPr id="4" name="Picture 3" descr="Screen Shot 2018-07-03 at 10.2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1271"/>
            <a:ext cx="9144000" cy="216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PDF</a:t>
            </a:r>
          </a:p>
        </p:txBody>
      </p:sp>
      <p:pic>
        <p:nvPicPr>
          <p:cNvPr id="4" name="Picture 3" descr="Screen Shot 2018-07-03 at 9.5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7" y="2422396"/>
            <a:ext cx="6206066" cy="4304663"/>
          </a:xfrm>
          <a:prstGeom prst="rect">
            <a:avLst/>
          </a:prstGeom>
        </p:spPr>
      </p:pic>
      <p:pic>
        <p:nvPicPr>
          <p:cNvPr id="5" name="Picture 4" descr="82679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82" y="2422396"/>
            <a:ext cx="2084918" cy="2084918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4" y="4809891"/>
            <a:ext cx="1904495" cy="165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7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07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10" y="1600200"/>
            <a:ext cx="6817180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ce-sharks-f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28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80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04 at 4.25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0" y="1795463"/>
            <a:ext cx="789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4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4" name="Content Placeholder 3" descr="breaking-news-aler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05504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28" y="1600200"/>
            <a:ext cx="4944272" cy="465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51291" cy="4946817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Who’s behind it?</a:t>
            </a:r>
          </a:p>
          <a:p>
            <a:pPr lvl="1"/>
            <a:r>
              <a:rPr lang="en-US"/>
              <a:t>Americans United for Life is an American pro-life public interest law firm and advocacy group based in Washington, D.C.: Wikipedia</a:t>
            </a:r>
          </a:p>
          <a:p>
            <a:pPr lvl="1"/>
            <a:r>
              <a:rPr lang="en-US"/>
              <a:t>Utah Republican Jason </a:t>
            </a:r>
            <a:r>
              <a:rPr lang="en-US" err="1"/>
              <a:t>Chaffetz</a:t>
            </a:r>
            <a:r>
              <a:rPr lang="en-US"/>
              <a:t> presented in committee hearing</a:t>
            </a:r>
          </a:p>
          <a:p>
            <a:r>
              <a:rPr lang="en-US"/>
              <a:t>What’s missing?</a:t>
            </a:r>
          </a:p>
          <a:p>
            <a:pPr lvl="1"/>
            <a:r>
              <a:rPr lang="en-US"/>
              <a:t>Accurate scale</a:t>
            </a:r>
          </a:p>
          <a:p>
            <a:pPr lvl="1"/>
            <a:r>
              <a:rPr lang="en-US"/>
              <a:t>Data between 2006 and ‘13</a:t>
            </a:r>
          </a:p>
          <a:p>
            <a:r>
              <a:rPr lang="en-US"/>
              <a:t>Underlying data set</a:t>
            </a:r>
          </a:p>
          <a:p>
            <a:pPr lvl="1"/>
            <a:r>
              <a:rPr lang="en-US"/>
              <a:t>Yes!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2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pic>
        <p:nvPicPr>
          <p:cNvPr id="6" name="Picture 5" descr="mega-center-release-graph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68" y="414781"/>
            <a:ext cx="1734283" cy="163202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4 at 4.36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4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 the data about the data</a:t>
            </a:r>
          </a:p>
          <a:p>
            <a:pPr lvl="1"/>
            <a:r>
              <a:rPr lang="en-US" dirty="0"/>
              <a:t>Who created it?</a:t>
            </a:r>
          </a:p>
          <a:p>
            <a:pPr lvl="1"/>
            <a:r>
              <a:rPr lang="en-US" dirty="0"/>
              <a:t>Who is responsible for maintaining it?</a:t>
            </a:r>
          </a:p>
          <a:p>
            <a:pPr lvl="1"/>
            <a:r>
              <a:rPr lang="en-US" dirty="0"/>
              <a:t>What point in time or time-range does it apply to?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How was the data processed after being collected?</a:t>
            </a:r>
          </a:p>
          <a:p>
            <a:pPr lvl="1"/>
            <a:r>
              <a:rPr lang="en-US" dirty="0"/>
              <a:t>How was each field collected or calculated?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training.npr.org</a:t>
            </a:r>
            <a:r>
              <a:rPr lang="en-US" dirty="0"/>
              <a:t>/visual/what-to-do-with-a-big-pile-of-data/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96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635DD3-5A7F-9241-BF9E-89B8FB373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031" y="1600200"/>
            <a:ext cx="6111937" cy="47163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7CE79-5093-E541-9175-0EE696FD4C81}"/>
              </a:ext>
            </a:extLst>
          </p:cNvPr>
          <p:cNvSpPr txBox="1"/>
          <p:nvPr/>
        </p:nvSpPr>
        <p:spPr>
          <a:xfrm>
            <a:off x="132348" y="637673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www.adfontesmedia.com</a:t>
            </a:r>
            <a:r>
              <a:rPr lang="en-US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05283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critically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pairs:</a:t>
            </a:r>
          </a:p>
          <a:p>
            <a:pPr lvl="1"/>
            <a:r>
              <a:rPr lang="en-US"/>
              <a:t>Find a dubious dataset or data-driven claim</a:t>
            </a:r>
          </a:p>
          <a:p>
            <a:pPr lvl="1"/>
            <a:r>
              <a:rPr lang="en-US"/>
              <a:t>Evaluate why it may not be credible AND who may stand to gain from it</a:t>
            </a:r>
          </a:p>
          <a:p>
            <a:pPr lvl="1"/>
            <a:r>
              <a:rPr lang="en-US"/>
              <a:t>See if credible publicly available data can confirm or contradict it</a:t>
            </a:r>
          </a:p>
          <a:p>
            <a:pPr lvl="1"/>
            <a:r>
              <a:rPr lang="en-US"/>
              <a:t>Present findings to class</a:t>
            </a:r>
          </a:p>
        </p:txBody>
      </p:sp>
    </p:spTree>
    <p:extLst>
      <p:ext uri="{BB962C8B-B14F-4D97-AF65-F5344CB8AC3E}">
        <p14:creationId xmlns:p14="http://schemas.microsoft.com/office/powerpoint/2010/main" val="2213011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What are you collecting? </a:t>
            </a:r>
          </a:p>
          <a:p>
            <a:pPr lvl="1"/>
            <a:r>
              <a:rPr lang="en-US"/>
              <a:t>Trickier than it sounds: be specific!</a:t>
            </a:r>
          </a:p>
          <a:p>
            <a:r>
              <a:rPr lang="en-US"/>
              <a:t>Start question: Who’s getting the most endorsements in the 2020 primary?</a:t>
            </a:r>
          </a:p>
          <a:p>
            <a:r>
              <a:rPr lang="en-US"/>
              <a:t>More detail: Are there regional trends? Trends over time? Does it matter more if a state lawmaker, for example, endorses than if a mayor does? </a:t>
            </a:r>
          </a:p>
        </p:txBody>
      </p:sp>
    </p:spTree>
    <p:extLst>
      <p:ext uri="{BB962C8B-B14F-4D97-AF65-F5344CB8AC3E}">
        <p14:creationId xmlns:p14="http://schemas.microsoft.com/office/powerpoint/2010/main" val="2395863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Think about data you might need down the road — not always obvious</a:t>
            </a:r>
          </a:p>
          <a:p>
            <a:r>
              <a:rPr lang="en-US"/>
              <a:t>For endorsements:</a:t>
            </a:r>
          </a:p>
          <a:p>
            <a:pPr lvl="1"/>
            <a:r>
              <a:rPr lang="en-US"/>
              <a:t>Time/date</a:t>
            </a:r>
          </a:p>
          <a:p>
            <a:pPr lvl="1"/>
            <a:r>
              <a:rPr lang="en-US"/>
              <a:t>Location</a:t>
            </a:r>
          </a:p>
          <a:p>
            <a:pPr lvl="1"/>
            <a:r>
              <a:rPr lang="en-US"/>
              <a:t>Level of seniority</a:t>
            </a:r>
          </a:p>
          <a:p>
            <a:pPr lvl="1"/>
            <a:r>
              <a:rPr lang="en-US"/>
              <a:t>Public address vs statement? Which TV channel?</a:t>
            </a:r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05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Questions that may pop up:</a:t>
            </a:r>
          </a:p>
          <a:p>
            <a:pPr lvl="1"/>
            <a:r>
              <a:rPr lang="en-US"/>
              <a:t>Does it count if someone says they’re voting for X, but doesn’t use the word “endorse”? </a:t>
            </a:r>
          </a:p>
          <a:p>
            <a:pPr lvl="1"/>
            <a:r>
              <a:rPr lang="en-US"/>
              <a:t>What if someone switches their endorsement? </a:t>
            </a:r>
          </a:p>
          <a:p>
            <a:r>
              <a:rPr lang="en-US"/>
              <a:t>Answer these kinds of questions </a:t>
            </a:r>
            <a:r>
              <a:rPr lang="en-US" i="1"/>
              <a:t>as soon as possible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43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Where can you get your “data”?</a:t>
            </a:r>
          </a:p>
          <a:p>
            <a:pPr lvl="1"/>
            <a:r>
              <a:rPr lang="en-US"/>
              <a:t>Original documents</a:t>
            </a:r>
          </a:p>
          <a:p>
            <a:pPr lvl="1"/>
            <a:r>
              <a:rPr lang="en-US"/>
              <a:t>Surveys</a:t>
            </a:r>
          </a:p>
          <a:p>
            <a:pPr lvl="1"/>
            <a:r>
              <a:rPr lang="en-US"/>
              <a:t>Sensors</a:t>
            </a:r>
          </a:p>
          <a:p>
            <a:pPr lvl="1"/>
            <a:r>
              <a:rPr lang="en-US"/>
              <a:t>Photos/videos</a:t>
            </a:r>
          </a:p>
          <a:p>
            <a:pPr lvl="1"/>
            <a:r>
              <a:rPr lang="en-US"/>
              <a:t>News reports</a:t>
            </a:r>
          </a:p>
          <a:p>
            <a:pPr lvl="1"/>
            <a:r>
              <a:rPr lang="en-US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6145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5" name="Content Placeholder 4" descr="USGS_early_warning_system_0_4859565_ver1.0_640_36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3900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3079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pic>
        <p:nvPicPr>
          <p:cNvPr id="3" name="Content Placeholder 2" descr="Screen Shot 2018-07-05 at 10.14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b="2158"/>
          <a:stretch>
            <a:fillRect/>
          </a:stretch>
        </p:blipFill>
        <p:spPr>
          <a:xfrm>
            <a:off x="457200" y="1693779"/>
            <a:ext cx="4248484" cy="2336503"/>
          </a:xfrm>
        </p:spPr>
      </p:pic>
      <p:pic>
        <p:nvPicPr>
          <p:cNvPr id="4" name="Picture 3" descr="Screen Shot 2018-07-10 at 2.32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4882"/>
            <a:ext cx="9144000" cy="740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6" y="1791369"/>
            <a:ext cx="4130842" cy="25132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err="1"/>
              <a:t>unique_key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/>
              <a:t>state_ap_abbrv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/>
              <a:t>party</a:t>
            </a:r>
          </a:p>
          <a:p>
            <a:pPr marL="285750" indent="-285750">
              <a:buFont typeface="Arial"/>
              <a:buChar char="•"/>
            </a:pPr>
            <a:r>
              <a:rPr lang="en-US" sz="1400"/>
              <a:t>Chamber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/>
              <a:t>tax_return_status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trump_should_release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previous_trump_comment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prev_comment_source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/>
              <a:t>leadership</a:t>
            </a:r>
          </a:p>
          <a:p>
            <a:pPr marL="285750" indent="-285750">
              <a:buFont typeface="Arial"/>
              <a:buChar char="•"/>
            </a:pPr>
            <a:r>
              <a:rPr lang="en-US" sz="1400" err="1"/>
              <a:t>document_link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document_src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Trump_notes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tax_notes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last_name</a:t>
            </a:r>
            <a:endParaRPr lang="en-US" sz="1400"/>
          </a:p>
          <a:p>
            <a:pPr marL="285750" indent="-285750">
              <a:buFont typeface="Arial"/>
              <a:buChar char="•"/>
            </a:pPr>
            <a:r>
              <a:rPr lang="en-US" sz="1400" err="1"/>
              <a:t>update_date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074800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1D019D-153C-994E-8D4E-8CEB15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023" y="1600200"/>
            <a:ext cx="6083953" cy="4525963"/>
          </a:xfrm>
        </p:spPr>
      </p:pic>
    </p:spTree>
    <p:extLst>
      <p:ext uri="{BB962C8B-B14F-4D97-AF65-F5344CB8AC3E}">
        <p14:creationId xmlns:p14="http://schemas.microsoft.com/office/powerpoint/2010/main" val="4005406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8-07-05 at 9.5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552709"/>
          </a:xfrm>
          <a:prstGeom prst="rect">
            <a:avLst/>
          </a:prstGeom>
        </p:spPr>
      </p:pic>
      <p:pic>
        <p:nvPicPr>
          <p:cNvPr id="3" name="Picture 2" descr="Screen Shot 2018-07-10 at 2.44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53" y="2809558"/>
            <a:ext cx="8488947" cy="374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4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903616" cy="4525963"/>
          </a:xfrm>
        </p:spPr>
        <p:txBody>
          <a:bodyPr/>
          <a:lstStyle/>
          <a:p>
            <a:r>
              <a:rPr lang="en-US"/>
              <a:t>WHILE WE’RE HERE</a:t>
            </a:r>
          </a:p>
          <a:p>
            <a:pPr lvl="1"/>
            <a:r>
              <a:rPr lang="en-US"/>
              <a:t>Let’s download the dataset on </a:t>
            </a:r>
            <a:r>
              <a:rPr lang="en-US" err="1"/>
              <a:t>github</a:t>
            </a:r>
            <a:endParaRPr lang="en-US"/>
          </a:p>
          <a:p>
            <a:pPr lvl="1"/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washingtonpost</a:t>
            </a:r>
            <a:r>
              <a:rPr lang="en-US"/>
              <a:t>/data-police-shootings </a:t>
            </a:r>
          </a:p>
        </p:txBody>
      </p:sp>
    </p:spTree>
    <p:extLst>
      <p:ext uri="{BB962C8B-B14F-4D97-AF65-F5344CB8AC3E}">
        <p14:creationId xmlns:p14="http://schemas.microsoft.com/office/powerpoint/2010/main" val="1564665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2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8-07-05 at 9.5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979"/>
            <a:ext cx="9144000" cy="4473507"/>
          </a:xfrm>
          <a:prstGeom prst="rect">
            <a:avLst/>
          </a:prstGeom>
        </p:spPr>
      </p:pic>
      <p:pic>
        <p:nvPicPr>
          <p:cNvPr id="5" name="Picture 4" descr="Screen Shot 2018-07-10 at 2.46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1600200"/>
            <a:ext cx="5668910" cy="490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71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pic>
        <p:nvPicPr>
          <p:cNvPr id="8" name="Picture 7" descr="washington-post-trump-990x6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2" y="1576740"/>
            <a:ext cx="7499376" cy="508291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37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557D0-A1CC-6643-9609-D1ED07DAB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4060"/>
            <a:ext cx="8229600" cy="4118243"/>
          </a:xfrm>
        </p:spPr>
      </p:pic>
    </p:spTree>
    <p:extLst>
      <p:ext uri="{BB962C8B-B14F-4D97-AF65-F5344CB8AC3E}">
        <p14:creationId xmlns:p14="http://schemas.microsoft.com/office/powerpoint/2010/main" val="4062006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Treat each row as an “observation” or “individual”</a:t>
            </a:r>
          </a:p>
          <a:p>
            <a:r>
              <a:rPr lang="en-US"/>
              <a:t>Data should generally be “tall,” not “fat”</a:t>
            </a:r>
          </a:p>
        </p:txBody>
      </p:sp>
      <p:pic>
        <p:nvPicPr>
          <p:cNvPr id="4" name="Picture 3" descr="Screen Shot 2018-07-05 at 9.46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" y="4831698"/>
            <a:ext cx="3129125" cy="980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88" y="4001500"/>
            <a:ext cx="742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008000"/>
                </a:solidFill>
                <a:sym typeface="Wingdings"/>
              </a:rPr>
              <a:t></a:t>
            </a:r>
            <a:endParaRPr lang="en-US" sz="400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9591" y="400150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sym typeface="Wingdings"/>
              </a:rPr>
              <a:t></a:t>
            </a:r>
            <a:endParaRPr lang="en-US" sz="4000">
              <a:solidFill>
                <a:srgbClr val="FF0000"/>
              </a:solidFill>
            </a:endParaRPr>
          </a:p>
        </p:txBody>
      </p:sp>
      <p:pic>
        <p:nvPicPr>
          <p:cNvPr id="7" name="Picture 6" descr="Screen Shot 2018-07-05 at 9.4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33" y="5061083"/>
            <a:ext cx="5608930" cy="55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/>
              <a:t>What do reporters do when the shaking stops?</a:t>
            </a:r>
          </a:p>
        </p:txBody>
      </p:sp>
      <p:pic>
        <p:nvPicPr>
          <p:cNvPr id="4" name="Picture 3" descr="download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3517899"/>
            <a:ext cx="3650927" cy="2429525"/>
          </a:xfrm>
          <a:prstGeom prst="rect">
            <a:avLst/>
          </a:prstGeom>
        </p:spPr>
      </p:pic>
      <p:pic>
        <p:nvPicPr>
          <p:cNvPr id="6" name="Picture 5" descr="Screen Shot 2018-07-03 at 4.1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512" y="3375435"/>
            <a:ext cx="3851522" cy="25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58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Making your own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Be consistent </a:t>
            </a:r>
            <a:r>
              <a:rPr lang="mr-IN"/>
              <a:t>…</a:t>
            </a:r>
            <a:r>
              <a:rPr lang="en-US"/>
              <a:t> consistently!</a:t>
            </a:r>
          </a:p>
          <a:p>
            <a:pPr lvl="1"/>
            <a:endParaRPr lang="en-US"/>
          </a:p>
        </p:txBody>
      </p:sp>
      <p:pic>
        <p:nvPicPr>
          <p:cNvPr id="8" name="Picture 7" descr="Screen Shot 2018-07-08 at 4.17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252473"/>
            <a:ext cx="3416300" cy="322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54497" y="2377840"/>
            <a:ext cx="256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sym typeface="Wingdings"/>
              </a:rPr>
              <a:t></a:t>
            </a:r>
            <a:endParaRPr lang="en-US" sz="400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12739" y="2377840"/>
            <a:ext cx="817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sym typeface="Wingdings"/>
              </a:rPr>
              <a:t></a:t>
            </a:r>
            <a:endParaRPr lang="en-US" sz="4000">
              <a:solidFill>
                <a:srgbClr val="FF0000"/>
              </a:solidFill>
            </a:endParaRPr>
          </a:p>
        </p:txBody>
      </p:sp>
      <p:pic>
        <p:nvPicPr>
          <p:cNvPr id="12" name="Picture 11" descr="Screen Shot 2018-07-08 at 4.2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3252473"/>
            <a:ext cx="39878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03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Think about an area you're interested in, or one you may do your final project on, and come up with a dataset you wish existed.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/randyleonard99/digitalframeworks-spring2020/blob/master/class3/assignment3.md</a:t>
            </a:r>
          </a:p>
        </p:txBody>
      </p:sp>
    </p:spTree>
    <p:extLst>
      <p:ext uri="{BB962C8B-B14F-4D97-AF65-F5344CB8AC3E}">
        <p14:creationId xmlns:p14="http://schemas.microsoft.com/office/powerpoint/2010/main" val="93334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Learning as we 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9000" cy="4525963"/>
          </a:xfrm>
        </p:spPr>
        <p:txBody>
          <a:bodyPr/>
          <a:lstStyle/>
          <a:p>
            <a:r>
              <a:rPr lang="en-US"/>
              <a:t>What do reporters do when the shaking stops?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Screen Shot 2018-07-03 at 4.32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6957"/>
            <a:ext cx="9144000" cy="4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6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8" name="Picture 7" descr="Screen Shot 2018-07-03 at 4.2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00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as we go</a:t>
            </a:r>
          </a:p>
        </p:txBody>
      </p:sp>
      <p:pic>
        <p:nvPicPr>
          <p:cNvPr id="3" name="Picture 2" descr="Screen Shot 2018-07-03 at 4.3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2699"/>
            <a:ext cx="9144000" cy="398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06180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22874</TotalTime>
  <Words>1000</Words>
  <Application>Microsoft Macintosh PowerPoint</Application>
  <PresentationFormat>On-screen Show (4:3)</PresentationFormat>
  <Paragraphs>199</Paragraphs>
  <Slides>61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Corbel</vt:lpstr>
      <vt:lpstr>Twilight</vt:lpstr>
      <vt:lpstr>Class 3: Finding Data</vt:lpstr>
      <vt:lpstr>Data stories?</vt:lpstr>
      <vt:lpstr>Steps to a data story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Learning as we go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How do we know where to turn?</vt:lpstr>
      <vt:lpstr>Other places to find data</vt:lpstr>
      <vt:lpstr>Other places to find data</vt:lpstr>
      <vt:lpstr>Other places to find data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Data types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Thinking critically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Making your own database</vt:lpstr>
      <vt:lpstr>Assignment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Randy Leonard</cp:lastModifiedBy>
  <cp:revision>72</cp:revision>
  <dcterms:created xsi:type="dcterms:W3CDTF">2018-07-03T20:07:00Z</dcterms:created>
  <dcterms:modified xsi:type="dcterms:W3CDTF">2020-04-21T17:24:42Z</dcterms:modified>
</cp:coreProperties>
</file>